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5"/>
    <p:restoredTop sz="94674"/>
  </p:normalViewPr>
  <p:slideViewPr>
    <p:cSldViewPr snapToGrid="0" snapToObjects="1">
      <p:cViewPr varScale="1">
        <p:scale>
          <a:sx n="128" d="100"/>
          <a:sy n="128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3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98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4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43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89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5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93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2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9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6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2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2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4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Neurociencia.%20Cerebro%20Dividido.mp4" TargetMode="External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David%20Guetta.%20The%20Alphabeat.mp4" TargetMode="External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Maestros%20Inspiradores.mp4" TargetMode="External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Sugata%20Mitra.mp4" TargetMode="External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Inteligencia%20espiritual.mp4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Ken%20Robinson.mp4" TargetMode="External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30365" y="155643"/>
            <a:ext cx="7286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500" dirty="0" smtClean="0">
                <a:latin typeface="Britannic Bold" charset="0"/>
                <a:ea typeface="Britannic Bold" charset="0"/>
                <a:cs typeface="Britannic Bold" charset="0"/>
              </a:rPr>
              <a:t>INTELIGENCIA ESPIRITUAL POR DESCUBRIMIENTO</a:t>
            </a:r>
            <a:endParaRPr lang="es-ES_tradnl" sz="45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2007"/>
            <a:ext cx="2107096" cy="11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0" y="5925235"/>
            <a:ext cx="9548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200" b="1" i="0" u="none" strike="noStrike" baseline="0" dirty="0" smtClean="0">
                <a:latin typeface="Candara" charset="0"/>
                <a:ea typeface="Candara" charset="0"/>
                <a:cs typeface="Candara" charset="0"/>
              </a:rPr>
              <a:t>educar la inteligencia espiritual </a:t>
            </a:r>
            <a:r>
              <a:rPr lang="es-ES_tradnl" sz="2200" b="0" i="0" u="none" strike="noStrike" baseline="0" dirty="0" smtClean="0">
                <a:latin typeface="Candara" charset="0"/>
                <a:ea typeface="Candara" charset="0"/>
                <a:cs typeface="Candara" charset="0"/>
              </a:rPr>
              <a:t>necesitamos </a:t>
            </a:r>
            <a:r>
              <a:rPr lang="es-ES_tradnl" sz="2200" b="1" i="0" u="none" strike="noStrike" baseline="0" dirty="0" smtClean="0">
                <a:latin typeface="Candara" charset="0"/>
                <a:ea typeface="Candara" charset="0"/>
                <a:cs typeface="Candara" charset="0"/>
              </a:rPr>
              <a:t>hacer el giro de los contenidos a las competencias.</a:t>
            </a:r>
            <a:endParaRPr lang="es-ES_tradnl" sz="22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66" y="1213082"/>
            <a:ext cx="9277755" cy="46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298714"/>
            <a:ext cx="9377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3. LA LEY DE LA NEUROCIENCIA: DE LOS TRANSMISORES A LOS NEUROTRANSMISORES</a:t>
            </a:r>
          </a:p>
          <a:p>
            <a:pPr algn="just"/>
            <a:endParaRPr lang="es-ES_tradnl" sz="2200" b="1" i="0" u="sng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neurociencia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se ha encargado de demostrar cient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ficamente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qu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produce el aprendizaje en el cerebro y qu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es una p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rdida de tiempo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La neurociencia sentencia que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la transmisi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de informaci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no produce aprendizaje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, es una p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rdida de tiempo.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El aprendizaje se produce mediante la estimulaci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45" y="3760927"/>
            <a:ext cx="9277755" cy="29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5129352"/>
            <a:ext cx="93774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educar la inteligencia espiritual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debemos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optar por metodolog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as que estimulen y esto se hace provocando preguntas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potenciando la investigaci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con un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modelo enfocado al autodescubrimiento espiritual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la</a:t>
            </a:r>
            <a:r>
              <a:rPr lang="es-ES_tradnl" sz="2200" b="0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1" i="0" u="none" strike="noStrike" noProof="1" smtClean="0">
                <a:latin typeface="Candara" charset="0"/>
                <a:ea typeface="Candara" charset="0"/>
                <a:cs typeface="Candara" charset="0"/>
              </a:rPr>
              <a:t>a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utoevangelizaci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Neurociencia: Cerebro dividido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1224170"/>
            <a:ext cx="9277755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289735"/>
            <a:ext cx="9377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dirty="0" smtClean="0">
                <a:latin typeface="Candara" charset="0"/>
                <a:ea typeface="Candara" charset="0"/>
                <a:cs typeface="Candara" charset="0"/>
              </a:rPr>
              <a:t>4. LA LEY DE LA BULIMIA PASTORAL.</a:t>
            </a:r>
          </a:p>
          <a:p>
            <a:pPr algn="just"/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dirty="0">
                <a:latin typeface="Candara" charset="0"/>
                <a:ea typeface="Candara" charset="0"/>
                <a:cs typeface="Candara" charset="0"/>
              </a:rPr>
              <a:t>Estamos </a:t>
            </a: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obsesionados con </a:t>
            </a:r>
            <a:r>
              <a:rPr lang="es-ES_tradnl" sz="2200" b="1" dirty="0">
                <a:latin typeface="Candara" charset="0"/>
                <a:ea typeface="Candara" charset="0"/>
                <a:cs typeface="Candara" charset="0"/>
              </a:rPr>
              <a:t>la cantidad. </a:t>
            </a:r>
            <a:r>
              <a:rPr lang="es-ES_tradnl" sz="2200" dirty="0">
                <a:latin typeface="Candara" charset="0"/>
                <a:ea typeface="Candara" charset="0"/>
                <a:cs typeface="Candara" charset="0"/>
              </a:rPr>
              <a:t>En los colegios religiosos </a:t>
            </a:r>
            <a:r>
              <a:rPr lang="es-ES_tradnl" sz="2200" b="1" dirty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programaciones est</a:t>
            </a:r>
            <a:r>
              <a:rPr lang="es-ES" sz="2200" b="1" dirty="0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n </a:t>
            </a:r>
            <a:r>
              <a:rPr lang="es-ES_tradnl" sz="2200" b="1" dirty="0">
                <a:latin typeface="Candara" charset="0"/>
                <a:ea typeface="Candara" charset="0"/>
                <a:cs typeface="Candara" charset="0"/>
              </a:rPr>
              <a:t>llenas de </a:t>
            </a: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actividades, campañas </a:t>
            </a:r>
            <a:r>
              <a:rPr lang="es-ES_tradnl" sz="2200" b="1" dirty="0" smtClean="0">
                <a:latin typeface="Candara" charset="0"/>
                <a:ea typeface="Candara" charset="0"/>
                <a:cs typeface="Candara" charset="0"/>
              </a:rPr>
              <a:t>y convivencias </a:t>
            </a:r>
            <a:r>
              <a:rPr lang="es-ES_tradnl" sz="2200" b="1" dirty="0">
                <a:latin typeface="Candara" charset="0"/>
                <a:ea typeface="Candara" charset="0"/>
                <a:cs typeface="Candara" charset="0"/>
              </a:rPr>
              <a:t>de pastoral. </a:t>
            </a:r>
            <a:r>
              <a:rPr lang="es-ES_tradnl" sz="2200" dirty="0">
                <a:latin typeface="Candara" charset="0"/>
                <a:ea typeface="Candara" charset="0"/>
                <a:cs typeface="Candara" charset="0"/>
              </a:rPr>
              <a:t>Cuando salen por la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puerta del </a:t>
            </a:r>
            <a:r>
              <a:rPr lang="es-ES_tradnl" sz="2200" dirty="0">
                <a:latin typeface="Candara" charset="0"/>
                <a:ea typeface="Candara" charset="0"/>
                <a:cs typeface="Candara" charset="0"/>
              </a:rPr>
              <a:t>colegio, su vida no tiene nada que ver con </a:t>
            </a:r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esas celebraciones.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423" y="3413393"/>
            <a:ext cx="9017000" cy="30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0" y="5615506"/>
            <a:ext cx="9377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Necesitamos una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educaci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espiritual sist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mica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integral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presente en todos las materias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y expl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cita, donde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lo</a:t>
            </a:r>
            <a:r>
              <a:rPr lang="es-ES_tradnl" sz="2200" b="1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xpl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cito sean las competencias existenciales y espirituales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no los contenidos catequ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ticos.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899" y="1244600"/>
            <a:ext cx="9277755" cy="42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38399" y="1253917"/>
            <a:ext cx="946825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5. LA LEY DE DANIEL PINK: DE LA ERA DEL ALFABETO AL ALPHABEAT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alfabeto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necesario hace d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cadas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se basaba en capacidades l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gicas, lineales, gramaticales, operacionales, rutinarias…</a:t>
            </a: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Daniel Pink, despu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de siglos de una cultura basada en el hemisferio izquierdo, ahora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hemos entrado en la era del hemisferio derecho. Hemos pasado del alfabeto al alphabeat.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3716130"/>
            <a:ext cx="8674100" cy="30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6065790"/>
            <a:ext cx="9377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educaci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espiritual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debe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girar al hemisferio derecho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Alphabeat de David Guetta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298033"/>
            <a:ext cx="6985000" cy="46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305917"/>
            <a:ext cx="9377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6. LA LEY PUNSET: YO NO TENGO D</a:t>
            </a:r>
            <a:r>
              <a:rPr lang="es-ES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FICIT DE ATENCI</a:t>
            </a:r>
            <a:r>
              <a:rPr lang="es-ES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N 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Eduard Punset vio un d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 que su nieta llevaba una camiseta que dec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a: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“Yo no tengo d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ficit de atenci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n, lo que pasa es que no me interesa”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El discurso espiritual se ha escorado hacia un moralismo de la atenci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n, a una cruzada contra la dispersi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n.</a:t>
            </a:r>
            <a:r>
              <a:rPr lang="es-ES_tradnl" sz="2200" b="0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Es importante el silencio, la concentraci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n, pero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atenci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que se requiere hoy d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 es una atenci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m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ltiple, parad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gica, multifocal, multidial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gica. 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336" y="4106684"/>
            <a:ext cx="7897373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4294187"/>
            <a:ext cx="9377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inteligencia espiritual va de la mano de los mismos mecanismos que la creatividad y del pensamiento divergente.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“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Creer es crear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” y “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crear es creer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”.  Donde hay inteligencia espiritual hay creatividad. 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Con silencio, correcci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n, repetici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n, memoria, silogismos, f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rmulas, perfecci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n…, corres el riesgo de momificar a tus alumnos.</a:t>
            </a: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Nunca m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s: “La pastoral es aburrida”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0" y="1271587"/>
            <a:ext cx="937746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38399" y="1350715"/>
            <a:ext cx="94682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7. LA LEY GONZALO ALONSO: SIN HORIZONTALIDAD NO HAY PERSONALIZACI</a:t>
            </a:r>
            <a:r>
              <a:rPr lang="es-ES" sz="2200" b="1" u="sng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N</a:t>
            </a:r>
          </a:p>
          <a:p>
            <a:pPr algn="just"/>
            <a:endParaRPr lang="es-ES_tradnl" sz="2200" b="1" i="0" u="sng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Gonzalo Alonso,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vivimos en la era horizontal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Sin participaci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activa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 todos, especialmente del alumno,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en la construcci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del curr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culo espiritual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no es posible la motivaci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y la significatividad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26" y="3474373"/>
            <a:ext cx="8763000" cy="32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latin typeface="Britannic Bold" charset="0"/>
                <a:ea typeface="Britannic Bold" charset="0"/>
                <a:cs typeface="Britannic Bold" charset="0"/>
              </a:rPr>
              <a:t>INTRODUCCI</a:t>
            </a:r>
            <a:r>
              <a:rPr lang="es-ES" sz="2600" dirty="0" smtClean="0">
                <a:latin typeface="Britannic Bold" charset="0"/>
                <a:ea typeface="Britannic Bold" charset="0"/>
                <a:cs typeface="Britannic Bold" charset="0"/>
              </a:rPr>
              <a:t>ÓN</a:t>
            </a:r>
            <a:endParaRPr lang="es-ES_tradnl" sz="26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29189" y="4900288"/>
            <a:ext cx="9377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Despu</a:t>
            </a:r>
            <a:r>
              <a:rPr lang="es-ES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del auge de la inteligencia social, creativa y emocional,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el reto emergente en la escuela es la inteligencia espiritual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Saber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gestionar el pensamiento, tomar distancia, cuestionarse la realidad, dar sentido, tener atenci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plena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... son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competencias espirituales 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claves en la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escuela del futuro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tanto en centros religiosos o laicos.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89" y="863600"/>
            <a:ext cx="9377465" cy="3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4395787"/>
            <a:ext cx="9377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Entonces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podremos lograr un aprendizaje espiritual que parta de la personalizaci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que se adapte a cada persona.</a:t>
            </a:r>
            <a:r>
              <a:rPr lang="es-ES_tradnl" sz="2200" b="0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pPr algn="just"/>
            <a:endParaRPr lang="es-ES_tradnl" sz="2200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Un educador s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lo puede llegar a uno, dos o tres alumnos, no m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Con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herramientas social media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puede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educar personalizadamente a m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de un centenar de alumnos.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Puede articular estructuras para que centenares se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eduquen rec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procamente de forma horizontal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peer to peer 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72" y="1208989"/>
            <a:ext cx="8420101" cy="30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272114"/>
            <a:ext cx="9377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8. LA LEY CSIKSZENTMIHALYI: DE LA EXPERIENCIA FLOW AL TALENTO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Si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no educas la inteligencia existencial </a:t>
            </a:r>
            <a:r>
              <a:rPr lang="es-ES_tradnl" sz="220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 las personas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no podr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educar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su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inteligencia espiritual.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773" y="2874490"/>
            <a:ext cx="8242300" cy="38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4749219"/>
            <a:ext cx="9377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ruta empieza por saber cu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 es la pasi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de cada alumno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Pasa por hacer que cada uno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descubra su talento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por descubrimiento.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Culmina cuando cada</a:t>
            </a: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persona hace de su trabajo y su tiempo libre una experiencia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apasionante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Entonces sabr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comprometerse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hasta</a:t>
            </a:r>
            <a:r>
              <a:rPr lang="es-ES_tradnl" sz="2200" b="0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agotar la bater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en proyectos que merezcan la pena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para cambiar el mundo, no menos. </a:t>
            </a:r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Maestros Inspiradores</a:t>
            </a:r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072" y="1194116"/>
            <a:ext cx="9029701" cy="34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302028"/>
            <a:ext cx="9377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9. LA LEY SUGATA MITRA: LA LEY DEL AUTOAPRENDIZAJE</a:t>
            </a:r>
          </a:p>
          <a:p>
            <a:pPr algn="just"/>
            <a:endParaRPr lang="es-ES_tradnl" sz="2200" b="1" u="sng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Ya pas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la era de la motivaci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Ahora nadie quiere ser motivado ni animado. Conceptos como “motivar”, “acompa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ñ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ar”, “animar” marcaron un punto de inflexi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en nuestra historia, el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principio del desmoronamiento de un paradigma cuasimilitar.</a:t>
            </a:r>
            <a:r>
              <a:rPr lang="es-ES_tradnl" sz="2200" b="1" i="0" u="none" strike="noStrike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3425686"/>
            <a:ext cx="8813800" cy="32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25699" y="1284238"/>
            <a:ext cx="94809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Sugata Mitra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ha dedicado su vida 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investigar el poder de autoaprendizaje que tiene toda persona, de la condici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social y econ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mica que sea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Recorri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India colocando ordenadores en muros y cajas de madera, sin m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s, sin tutoriales, sin tutores. A los seis minutos cualquier niño ya hab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 descubierto el mecanismo del navegador y del rat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n. A las dos horas, de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forma autom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tica en todos los pueblos perdidos de la India, muchos de ellos sin Internet,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sin escuela, siempre se formaba un grupo de niños donde unos enseñaban a otros.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272" y="4085005"/>
            <a:ext cx="8115301" cy="25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5661104"/>
            <a:ext cx="93774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aprendizaje espiritual por descubrimiento necesita de estrategias metodol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gicas de autoaprendizaje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de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aprendizaje social y cooperativo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por contagio,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por pares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horizontal.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219200"/>
            <a:ext cx="8978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529191" y="1298932"/>
            <a:ext cx="9377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10. LA LEY FOSSION: LA LEY DE LA GRACIA</a:t>
            </a:r>
          </a:p>
          <a:p>
            <a:pPr algn="just"/>
            <a:endParaRPr lang="es-ES_tradnl" sz="2200" b="1" i="0" u="sng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ley de la gracia habla de un mundo que transpira la huella de Dios por todos sus poros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Andr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Fossion dice que Jes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explic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qu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es evangelizar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: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lo  sembrar…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Y esperar. Vuelve a ser clave otra vez 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ley del autodescubrimiento.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77" y="3422590"/>
            <a:ext cx="8786091" cy="320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4590177"/>
            <a:ext cx="9377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El verdadero maestro exduce  la inteligencia espiritual del alumno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La misi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no es transmitir mi propia inteligencia espiritual.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Si no surge desde dentro de</a:t>
            </a:r>
          </a:p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persona a la que intentamos ense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ñ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ar, no podemos hablar de experiencia espiritual.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Nuestra misi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como educadores es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fomentar el autodescubrimiento en nuestros alumnos de su propia inteligencia espi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ritual y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su maduraci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el potencial de las distintas edades</a:t>
            </a:r>
            <a:r>
              <a:rPr lang="es-ES_tradnl" b="0" i="0" u="none" strike="noStrike" baseline="0" noProof="1" smtClean="0">
                <a:latin typeface=""/>
              </a:rPr>
              <a:t>.</a:t>
            </a:r>
            <a:endParaRPr lang="es-ES_tradnl" noProof="1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941" y="1215041"/>
            <a:ext cx="8775963" cy="327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CONCLUSI</a:t>
            </a:r>
            <a:r>
              <a:rPr lang="es-ES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ÓN</a:t>
            </a:r>
            <a:endParaRPr lang="es-ES_tradnl" sz="2600" dirty="0">
              <a:solidFill>
                <a:prstClr val="black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29191" y="854158"/>
            <a:ext cx="93774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Podemos afirmar que todas estas</a:t>
            </a:r>
          </a:p>
          <a:p>
            <a:pPr algn="ctr"/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leyes confluyen en un </a:t>
            </a:r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modelo de pedagog</a:t>
            </a:r>
            <a:r>
              <a:rPr lang="es-ES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 espiritual</a:t>
            </a:r>
          </a:p>
          <a:p>
            <a:pPr algn="ctr"/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que se fundamenta en el aprendizaje experiencial por</a:t>
            </a:r>
          </a:p>
          <a:p>
            <a:pPr algn="ctr"/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descubrimiento</a:t>
            </a:r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: transmitir la fe requiere </a:t>
            </a:r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facilitar a</a:t>
            </a:r>
          </a:p>
          <a:p>
            <a:pPr algn="ctr"/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nuestros alumnos experiencias relevantes </a:t>
            </a:r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que dinamicen</a:t>
            </a:r>
          </a:p>
          <a:p>
            <a:pPr algn="ctr"/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sus propios </a:t>
            </a:r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procesos de autoaprendizaje espiritual</a:t>
            </a:r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</a:p>
          <a:p>
            <a:pPr algn="ctr"/>
            <a:r>
              <a:rPr lang="es-ES_tradnl" sz="2200" b="0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siempre propuestas en el </a:t>
            </a:r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marco de un profundo</a:t>
            </a:r>
          </a:p>
          <a:p>
            <a:pPr algn="ctr"/>
            <a:r>
              <a:rPr lang="es-ES_tradnl" sz="2200" b="1" i="0" u="none" strike="noStrike" baseline="0" noProof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respeto a su libertad personal</a:t>
            </a:r>
            <a:r>
              <a:rPr lang="es-ES_tradnl" sz="2200" b="1" i="0" u="none" strike="noStrike" baseline="0" noProof="1" smtClean="0">
                <a:solidFill>
                  <a:srgbClr val="01020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972" y="3792904"/>
            <a:ext cx="7505700" cy="29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BIBLIOGRAF</a:t>
            </a:r>
            <a:r>
              <a:rPr lang="es-ES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ÍA</a:t>
            </a:r>
            <a:endParaRPr lang="es-ES_tradnl" sz="2600" dirty="0">
              <a:solidFill>
                <a:prstClr val="black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29191" y="1054100"/>
            <a:ext cx="937746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Este material se realiz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 a partir del artículo </a:t>
            </a:r>
            <a:r>
              <a:rPr lang="es-ES" sz="2200" b="1" i="1" noProof="1" smtClean="0">
                <a:latin typeface="Candara" charset="0"/>
                <a:ea typeface="Candara" charset="0"/>
                <a:cs typeface="Candara" charset="0"/>
              </a:rPr>
              <a:t>Inteligencia Espiritual por descubrimiento de José María Bautista Guadalupe. </a:t>
            </a:r>
          </a:p>
          <a:p>
            <a:pPr algn="just"/>
            <a:endParaRPr lang="es-ES" sz="2200" b="1" i="1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b="1" i="1" noProof="1" smtClean="0">
                <a:latin typeface="Candara" charset="0"/>
                <a:ea typeface="Candara" charset="0"/>
                <a:cs typeface="Candara" charset="0"/>
              </a:rPr>
              <a:t>Otros textos:</a:t>
            </a:r>
          </a:p>
          <a:p>
            <a:pPr algn="just"/>
            <a:endParaRPr lang="es-ES" sz="2200" b="1" i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BACQ, P., y THEOBALD, C. (2011). Una nueva oportunidad para el evangelio. Hacia una pastoral de engendramiento. Bilbao: Descl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ée De Brouwer.</a:t>
            </a:r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" sz="2200" b="1" i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TORRALBA,  Francesc (2010). Inteligencia espiritual. Barcelona: Plataforma editorial.</a:t>
            </a:r>
          </a:p>
          <a:p>
            <a:pPr algn="just"/>
            <a:endParaRPr lang="es-ES" sz="22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TORRALBA, Francesc (2012). Inteligencia espiritual en los niños. Barcelona: Plataforma     editorial.</a:t>
            </a:r>
          </a:p>
          <a:p>
            <a:pPr algn="just"/>
            <a:endParaRPr lang="es-ES" sz="22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2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Vásquez, José Luis (2010). La inteligencia espiritual o el sentido de lo sagrado. Bilbao:  Desclée De Brouwer.</a:t>
            </a:r>
            <a:endParaRPr lang="es-ES_tradnl" sz="2200" b="1" i="1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29191" y="4941789"/>
            <a:ext cx="9377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El problema no es la falta de materiales y actividades.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clave es redefinir nuestro modelo mental y pedag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gico</a:t>
            </a:r>
            <a:r>
              <a:rPr lang="es-ES_tradnl" sz="24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para 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pasar del paradigma de la “transmisi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n” al del “aprendizaje espiritual por descubrimiento</a:t>
            </a:r>
            <a:r>
              <a:rPr lang="es-ES_tradnl" sz="24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”.</a:t>
            </a:r>
            <a:endParaRPr lang="es-ES_tradnl" sz="2400" b="1" noProof="1"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_tradnl" sz="24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Inteligencia Espiritual</a:t>
            </a:r>
            <a:endParaRPr lang="es-ES_tradnl" sz="2400" noProof="1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latin typeface="Britannic Bold" charset="0"/>
                <a:ea typeface="Britannic Bold" charset="0"/>
                <a:cs typeface="Britannic Bold" charset="0"/>
              </a:rPr>
              <a:t>INTRODUCCI</a:t>
            </a:r>
            <a:r>
              <a:rPr lang="es-ES" sz="2600" dirty="0" smtClean="0">
                <a:latin typeface="Britannic Bold" charset="0"/>
                <a:ea typeface="Britannic Bold" charset="0"/>
                <a:cs typeface="Britannic Bold" charset="0"/>
              </a:rPr>
              <a:t>ÓN</a:t>
            </a:r>
            <a:endParaRPr lang="es-ES_tradnl" sz="26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91" y="937742"/>
            <a:ext cx="9377464" cy="39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ELABORACI</a:t>
            </a:r>
            <a:r>
              <a:rPr lang="es-ES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ÓN DE DIAPOSITIVAS</a:t>
            </a:r>
            <a:endParaRPr lang="es-ES_tradnl" sz="2600" dirty="0">
              <a:solidFill>
                <a:prstClr val="black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2529191" y="1221698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299" y="2927546"/>
            <a:ext cx="8589387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492443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600" dirty="0" smtClean="0">
                <a:latin typeface="Britannic Bold" charset="0"/>
                <a:ea typeface="Britannic Bold" charset="0"/>
                <a:cs typeface="Britannic Bold" charset="0"/>
              </a:rPr>
              <a:t>1. ¿QU</a:t>
            </a:r>
            <a:r>
              <a:rPr lang="es-ES" sz="2600" dirty="0" smtClean="0">
                <a:latin typeface="Britannic Bold" charset="0"/>
                <a:ea typeface="Britannic Bold" charset="0"/>
                <a:cs typeface="Britannic Bold" charset="0"/>
              </a:rPr>
              <a:t>É ES EVANGELIZAR EN LA ESCUELA CATÓLICA?</a:t>
            </a:r>
            <a:endParaRPr lang="es-ES_tradnl" sz="26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29191" y="975836"/>
            <a:ext cx="949365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Jos</a:t>
            </a:r>
            <a:r>
              <a:rPr lang="es-ES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 María Bautista</a:t>
            </a:r>
            <a:r>
              <a:rPr lang="es-ES" sz="2500" b="0" i="0" u="none" strike="noStrike" noProof="1" smtClean="0">
                <a:latin typeface="Candara" charset="0"/>
                <a:ea typeface="Candara" charset="0"/>
                <a:cs typeface="Candara" charset="0"/>
              </a:rPr>
              <a:t> nos comparte que </a:t>
            </a:r>
            <a:r>
              <a:rPr lang="es-ES" sz="2500" b="1" i="0" u="none" strike="noStrike" noProof="1" smtClean="0">
                <a:latin typeface="Candara" charset="0"/>
                <a:ea typeface="Candara" charset="0"/>
                <a:cs typeface="Candara" charset="0"/>
              </a:rPr>
              <a:t>“</a:t>
            </a:r>
            <a:r>
              <a:rPr lang="es-ES_tradnl" sz="2500" b="1" noProof="1" smtClean="0"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5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vangelizar es educar la inteligencia espiritual, ense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ñar </a:t>
            </a:r>
            <a:r>
              <a:rPr lang="es-ES_tradnl" sz="25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 la gente a ser m</a:t>
            </a:r>
            <a:r>
              <a:rPr lang="es-ES" sz="25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5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 felices”</a:t>
            </a:r>
            <a:r>
              <a:rPr lang="es-ES_tradnl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Esto s</a:t>
            </a:r>
            <a:r>
              <a:rPr lang="es-ES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es una buena noticia y esto s</a:t>
            </a:r>
            <a:r>
              <a:rPr lang="es-ES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5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 es objeto del aprendizaje.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23" y="2222331"/>
            <a:ext cx="8280400" cy="42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 smtClean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  <a:endParaRPr lang="es-ES_tradnl" sz="2600" dirty="0">
              <a:solidFill>
                <a:prstClr val="black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29191" y="1348314"/>
            <a:ext cx="9377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1. LEY DE KEN ROBINSON: DEL PARADIGMA ACADEMICISTA AL PERSONALIZADOR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escuela del siglo XXI arrastra un paradigma de escuela de la era industrial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regida por estos principios:</a:t>
            </a:r>
          </a:p>
          <a:p>
            <a:pPr algn="just"/>
            <a:endParaRPr lang="es-ES_tradnl" sz="2200" b="0" i="0" u="none" strike="noStrike" baseline="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Los maestros tienen la sabidur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a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 Su rol es transmitirla a los alumnos que son los que no tienen luz.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99" y="4149081"/>
            <a:ext cx="8623301" cy="25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374339"/>
            <a:ext cx="9377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arquitectura copia el formato de las f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bricas y cadenas de montaje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: aulas separadas, por edades,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clasificaci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acad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mica seg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unos ex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menes que miden la capacidad de repetir lo que oyen, profesores especializados, etc.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 estandarizaci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marca las reglas del juego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: los criterios para contratar profesores, la motivaci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para hacer estudiar, la evaluaci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de resultados, la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o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rganizaci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 del curr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culum...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3836552"/>
            <a:ext cx="7886700" cy="28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5291547"/>
            <a:ext cx="9377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lo hay un problema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Ya no estamos en la era industrial.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Las cosas  pr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cticamente funcionan al rev</a:t>
            </a:r>
            <a:r>
              <a:rPr lang="es-ES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s.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El resultado de estos roles, arquitectura, la estandarizaci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y estos fines es que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la escuela mata la creatividad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 Justo lo que m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s necesitar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n nuestros alumnos en el presente y en el futuro.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57" y="1231900"/>
            <a:ext cx="6929686" cy="394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5255736"/>
            <a:ext cx="9377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Para educar la inteligencia espiritual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necesitamos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transformar los roles de los educadores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arquitectura de aulas y escuelas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rehacer el curr</a:t>
            </a:r>
            <a:r>
              <a:rPr lang="es-ES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culum 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y  </a:t>
            </a:r>
            <a:r>
              <a:rPr lang="es-ES_tradnl" sz="2200" b="1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enfocar el aprendizaje hacia el elemento motivador de cada persona</a:t>
            </a:r>
            <a:r>
              <a:rPr lang="es-ES_tradnl" sz="2200" b="0" i="0" u="none" strike="noStrike" baseline="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2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Ken Robinson 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550" y="1275834"/>
            <a:ext cx="9150350" cy="38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29191" y="223736"/>
            <a:ext cx="9377464" cy="892552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600" dirty="0">
                <a:solidFill>
                  <a:prstClr val="black"/>
                </a:solidFill>
                <a:latin typeface="Britannic Bold" charset="0"/>
                <a:ea typeface="Britannic Bold" charset="0"/>
                <a:cs typeface="Britannic Bold" charset="0"/>
              </a:rPr>
              <a:t>2. LEYES PARA EL APRENDIZAJE DE LA INTELIGENCIA ESPIRITUAL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529191" y="1290935"/>
            <a:ext cx="93774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2. LA LEY DE BAUMAN: EN EL MUNDO DE LA INCERTIDUMBRE YA NO TIENE SENTIDO ENSE</a:t>
            </a:r>
            <a:r>
              <a:rPr lang="es-ES_tradnl" sz="2200" b="1" u="sng" noProof="1" smtClean="0">
                <a:latin typeface="Candara" charset="0"/>
                <a:ea typeface="Candara" charset="0"/>
                <a:cs typeface="Candara" charset="0"/>
              </a:rPr>
              <a:t>Ñ</a:t>
            </a:r>
            <a:r>
              <a:rPr lang="es-ES_tradnl" sz="2200" b="1" i="0" u="sng" strike="noStrike" baseline="0" noProof="1" smtClean="0">
                <a:latin typeface="Candara" charset="0"/>
                <a:ea typeface="Candara" charset="0"/>
                <a:cs typeface="Candara" charset="0"/>
              </a:rPr>
              <a:t>AR SOLUCIONES.</a:t>
            </a:r>
          </a:p>
          <a:p>
            <a:pPr algn="just"/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n Bauman vivimos tiempos l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quidos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, el futuro est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á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cargado de incertidumbre.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Por mucho que te esfuerces, no tienes ni idea de c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mo ser</a:t>
            </a:r>
            <a:r>
              <a:rPr lang="es-ES" sz="2200" b="1" noProof="1" smtClean="0"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 el mundo dentro de cinco años.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Ya no sirve de nada llenar la cabeza de tus alumnos de repertorios de soluciones.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Tus alumnos necesitan destrezas y herramientas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para </a:t>
            </a:r>
            <a:r>
              <a:rPr lang="es-ES_tradnl" sz="2200" b="1" noProof="1" smtClean="0">
                <a:latin typeface="Candara" charset="0"/>
                <a:ea typeface="Candara" charset="0"/>
                <a:cs typeface="Candara" charset="0"/>
              </a:rPr>
              <a:t>inventar soluciones a problemas que hoy ni imaginamos.</a:t>
            </a:r>
            <a:endParaRPr lang="es-ES_tradnl" sz="2200" b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4091702"/>
            <a:ext cx="7251700" cy="26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5_Office Theme">
  <a:themeElements>
    <a:clrScheme name="Custom 12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6C0C00"/>
      </a:accent1>
      <a:accent2>
        <a:srgbClr val="C21A00"/>
      </a:accent2>
      <a:accent3>
        <a:srgbClr val="FF3D00"/>
      </a:accent3>
      <a:accent4>
        <a:srgbClr val="FE8012"/>
      </a:accent4>
      <a:accent5>
        <a:srgbClr val="FBA203"/>
      </a:accent5>
      <a:accent6>
        <a:srgbClr val="FFC16A"/>
      </a:accent6>
      <a:hlink>
        <a:srgbClr val="FFC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2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6C0C00"/>
      </a:accent1>
      <a:accent2>
        <a:srgbClr val="C21A00"/>
      </a:accent2>
      <a:accent3>
        <a:srgbClr val="FF3D00"/>
      </a:accent3>
      <a:accent4>
        <a:srgbClr val="FE8012"/>
      </a:accent4>
      <a:accent5>
        <a:srgbClr val="FBA203"/>
      </a:accent5>
      <a:accent6>
        <a:srgbClr val="FFC16A"/>
      </a:accent6>
      <a:hlink>
        <a:srgbClr val="FFC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2048</Words>
  <Application>Microsoft Macintosh PowerPoint</Application>
  <PresentationFormat>Panorámica</PresentationFormat>
  <Paragraphs>115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Adobe Gothic Std B</vt:lpstr>
      <vt:lpstr>Britannic Bold</vt:lpstr>
      <vt:lpstr>Calibri</vt:lpstr>
      <vt:lpstr>Candara</vt:lpstr>
      <vt:lpstr>Wingdings</vt:lpstr>
      <vt:lpstr>Arial</vt:lpstr>
      <vt:lpstr>15_Office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43</cp:revision>
  <dcterms:created xsi:type="dcterms:W3CDTF">2016-08-09T20:32:30Z</dcterms:created>
  <dcterms:modified xsi:type="dcterms:W3CDTF">2016-08-10T13:54:36Z</dcterms:modified>
</cp:coreProperties>
</file>